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5" r:id="rId2"/>
    <p:sldId id="286" r:id="rId3"/>
    <p:sldId id="270" r:id="rId4"/>
    <p:sldId id="272" r:id="rId5"/>
    <p:sldId id="260" r:id="rId6"/>
    <p:sldId id="258" r:id="rId7"/>
    <p:sldId id="271" r:id="rId8"/>
    <p:sldId id="273" r:id="rId9"/>
    <p:sldId id="278" r:id="rId10"/>
    <p:sldId id="280" r:id="rId11"/>
    <p:sldId id="283" r:id="rId12"/>
    <p:sldId id="287" r:id="rId13"/>
    <p:sldId id="284" r:id="rId14"/>
    <p:sldId id="288"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70755" autoAdjust="0"/>
  </p:normalViewPr>
  <p:slideViewPr>
    <p:cSldViewPr>
      <p:cViewPr varScale="1">
        <p:scale>
          <a:sx n="44" d="100"/>
          <a:sy n="44" d="100"/>
        </p:scale>
        <p:origin x="185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627A7-B80D-4B46-A73B-F2220060F8E8}" type="datetimeFigureOut">
              <a:rPr lang="en-US" smtClean="0"/>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EEFEF-4CAB-4252-9037-4B5270CB40CC}" type="slidenum">
              <a:rPr lang="en-US" smtClean="0"/>
              <a:t>‹#›</a:t>
            </a:fld>
            <a:endParaRPr lang="en-US"/>
          </a:p>
        </p:txBody>
      </p:sp>
    </p:spTree>
    <p:extLst>
      <p:ext uri="{BB962C8B-B14F-4D97-AF65-F5344CB8AC3E}">
        <p14:creationId xmlns:p14="http://schemas.microsoft.com/office/powerpoint/2010/main" val="307075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the beginning of my presentation, I would like to say few words about the characteristics of my country – Georgia is the small country located between Turkey and Russia with the population of around 4 million. However, when you go out, you rarely see people with disabilities. They are not seen in the streets, shops, or at work. There are some changes for children but not for adults as of right now.</a:t>
            </a:r>
          </a:p>
          <a:p>
            <a:r>
              <a:rPr lang="en-US" sz="1200" kern="1200" dirty="0">
                <a:solidFill>
                  <a:schemeClr val="tx1"/>
                </a:solidFill>
                <a:latin typeface="+mn-lt"/>
                <a:ea typeface="+mn-ea"/>
                <a:cs typeface="+mn-cs"/>
              </a:rPr>
              <a:t>Where are the people with disabilities in Georgia? Where do they live?</a:t>
            </a:r>
          </a:p>
          <a:p>
            <a:r>
              <a:rPr lang="en-US" sz="1200" kern="1200" dirty="0">
                <a:solidFill>
                  <a:schemeClr val="tx1"/>
                </a:solidFill>
                <a:latin typeface="+mn-lt"/>
                <a:ea typeface="+mn-ea"/>
                <a:cs typeface="+mn-cs"/>
              </a:rPr>
              <a:t>I’d like to provide some figures: …</a:t>
            </a:r>
          </a:p>
          <a:p>
            <a:r>
              <a:rPr lang="en-US" sz="1200" kern="1200" dirty="0">
                <a:solidFill>
                  <a:schemeClr val="tx1"/>
                </a:solidFill>
                <a:latin typeface="+mn-lt"/>
                <a:ea typeface="+mn-ea"/>
                <a:cs typeface="+mn-cs"/>
              </a:rPr>
              <a:t>So called “community based housing”, which serve 24 people in one facility - mini institutions</a:t>
            </a:r>
          </a:p>
          <a:p>
            <a:r>
              <a:rPr lang="en-US" sz="1200" kern="1200" dirty="0">
                <a:solidFill>
                  <a:schemeClr val="tx1"/>
                </a:solidFill>
                <a:latin typeface="+mn-lt"/>
                <a:ea typeface="+mn-ea"/>
                <a:cs typeface="+mn-cs"/>
              </a:rPr>
              <a:t>The majority of them live with their families in a good care, but unfortunately they are not supported to be included in a larger community).</a:t>
            </a:r>
          </a:p>
          <a:p>
            <a:endParaRPr lang="en-US" dirty="0"/>
          </a:p>
        </p:txBody>
      </p:sp>
      <p:sp>
        <p:nvSpPr>
          <p:cNvPr id="4" name="Slide Number Placeholder 3"/>
          <p:cNvSpPr>
            <a:spLocks noGrp="1"/>
          </p:cNvSpPr>
          <p:nvPr>
            <p:ph type="sldNum" sz="quarter" idx="10"/>
          </p:nvPr>
        </p:nvSpPr>
        <p:spPr/>
        <p:txBody>
          <a:bodyPr/>
          <a:lstStyle/>
          <a:p>
            <a:fld id="{BB8EEFEF-4CAB-4252-9037-4B5270CB40CC}" type="slidenum">
              <a:rPr lang="en-US" smtClean="0"/>
              <a:t>2</a:t>
            </a:fld>
            <a:endParaRPr lang="en-US"/>
          </a:p>
        </p:txBody>
      </p:sp>
    </p:spTree>
    <p:extLst>
      <p:ext uri="{BB962C8B-B14F-4D97-AF65-F5344CB8AC3E}">
        <p14:creationId xmlns:p14="http://schemas.microsoft.com/office/powerpoint/2010/main" val="83686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And then, I decided, we have to create service, to support people with disabilities to lead dignified lives in the community. It would be a family-like environment …</a:t>
            </a:r>
          </a:p>
          <a:p>
            <a:endParaRPr lang="en-US" dirty="0"/>
          </a:p>
        </p:txBody>
      </p:sp>
      <p:sp>
        <p:nvSpPr>
          <p:cNvPr id="4" name="Slide Number Placeholder 3"/>
          <p:cNvSpPr>
            <a:spLocks noGrp="1"/>
          </p:cNvSpPr>
          <p:nvPr>
            <p:ph type="sldNum" sz="quarter" idx="10"/>
          </p:nvPr>
        </p:nvSpPr>
        <p:spPr/>
        <p:txBody>
          <a:bodyPr/>
          <a:lstStyle/>
          <a:p>
            <a:fld id="{BB8EEFEF-4CAB-4252-9037-4B5270CB40CC}" type="slidenum">
              <a:rPr lang="en-US" smtClean="0"/>
              <a:t>4</a:t>
            </a:fld>
            <a:endParaRPr lang="en-US"/>
          </a:p>
        </p:txBody>
      </p:sp>
    </p:spTree>
    <p:extLst>
      <p:ext uri="{BB962C8B-B14F-4D97-AF65-F5344CB8AC3E}">
        <p14:creationId xmlns:p14="http://schemas.microsoft.com/office/powerpoint/2010/main" val="3818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5/23/2019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5/23/2019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acebook.com/handinhandg/" TargetMode="External"/><Relationship Id="rId2" Type="http://schemas.openxmlformats.org/officeDocument/2006/relationships/hyperlink" Target="mailto:maia.shishnia@"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hyperlink" Target="http://www.handinhand.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1800" b="1" dirty="0"/>
              <a:t>Organization Supporting Social Inclusion</a:t>
            </a:r>
          </a:p>
        </p:txBody>
      </p:sp>
      <p:sp>
        <p:nvSpPr>
          <p:cNvPr id="3" name="Content Placeholder 2"/>
          <p:cNvSpPr>
            <a:spLocks noGrp="1"/>
          </p:cNvSpPr>
          <p:nvPr>
            <p:ph sz="quarter" idx="1"/>
          </p:nvPr>
        </p:nvSpPr>
        <p:spPr>
          <a:xfrm>
            <a:off x="914400" y="2590800"/>
            <a:ext cx="7467600" cy="2468563"/>
          </a:xfrm>
        </p:spPr>
        <p:txBody>
          <a:bodyPr>
            <a:normAutofit/>
          </a:bodyPr>
          <a:lstStyle/>
          <a:p>
            <a:pPr marL="0" indent="0" algn="ctr">
              <a:buNone/>
            </a:pPr>
            <a:r>
              <a:rPr lang="en-US" sz="3200" b="1" dirty="0"/>
              <a:t>Leaving care, accommodation, supported living, accessibility</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638" y="228600"/>
            <a:ext cx="1735762" cy="1905000"/>
          </a:xfrm>
          <a:prstGeom prst="rect">
            <a:avLst/>
          </a:prstGeom>
        </p:spPr>
      </p:pic>
      <p:sp>
        <p:nvSpPr>
          <p:cNvPr id="5" name="TextBox 4"/>
          <p:cNvSpPr txBox="1"/>
          <p:nvPr/>
        </p:nvSpPr>
        <p:spPr>
          <a:xfrm>
            <a:off x="4267200" y="4876800"/>
            <a:ext cx="4419600" cy="830997"/>
          </a:xfrm>
          <a:prstGeom prst="rect">
            <a:avLst/>
          </a:prstGeom>
          <a:noFill/>
        </p:spPr>
        <p:txBody>
          <a:bodyPr wrap="square" rtlCol="0">
            <a:spAutoFit/>
          </a:bodyPr>
          <a:lstStyle/>
          <a:p>
            <a:r>
              <a:rPr lang="en-US" sz="2400" dirty="0"/>
              <a:t>Maia </a:t>
            </a:r>
            <a:r>
              <a:rPr lang="en-US" sz="2400" dirty="0" err="1"/>
              <a:t>Shishniashvili</a:t>
            </a:r>
            <a:r>
              <a:rPr lang="ka-GE" sz="2400" dirty="0"/>
              <a:t> </a:t>
            </a:r>
            <a:br>
              <a:rPr lang="ka-GE" sz="2400" dirty="0"/>
            </a:br>
            <a:r>
              <a:rPr lang="en-US" sz="2400" dirty="0"/>
              <a:t>Founder, Hand in Hand</a:t>
            </a:r>
          </a:p>
        </p:txBody>
      </p:sp>
      <p:sp>
        <p:nvSpPr>
          <p:cNvPr id="6" name="TextBox 5"/>
          <p:cNvSpPr txBox="1"/>
          <p:nvPr/>
        </p:nvSpPr>
        <p:spPr>
          <a:xfrm>
            <a:off x="3733800" y="6096000"/>
            <a:ext cx="607859" cy="369332"/>
          </a:xfrm>
          <a:prstGeom prst="rect">
            <a:avLst/>
          </a:prstGeom>
          <a:noFill/>
        </p:spPr>
        <p:txBody>
          <a:bodyPr wrap="none" rtlCol="0">
            <a:spAutoFit/>
          </a:bodyPr>
          <a:lstStyle/>
          <a:p>
            <a:r>
              <a:rPr lang="ka-GE" dirty="0"/>
              <a:t>2018</a:t>
            </a:r>
            <a:endParaRPr lang="en-US" dirty="0"/>
          </a:p>
        </p:txBody>
      </p:sp>
    </p:spTree>
    <p:extLst>
      <p:ext uri="{BB962C8B-B14F-4D97-AF65-F5344CB8AC3E}">
        <p14:creationId xmlns:p14="http://schemas.microsoft.com/office/powerpoint/2010/main" val="231946424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582"/>
            <a:ext cx="7010400" cy="1143000"/>
          </a:xfrm>
        </p:spPr>
        <p:txBody>
          <a:bodyPr>
            <a:normAutofit/>
          </a:bodyPr>
          <a:lstStyle/>
          <a:p>
            <a:r>
              <a:rPr lang="en-US" sz="3200" dirty="0"/>
              <a:t>Maintain relations and unifies Families</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0777" y="228600"/>
            <a:ext cx="1874623" cy="2057400"/>
          </a:xfrm>
          <a:prstGeom prst="rect">
            <a:avLst/>
          </a:prstGeom>
        </p:spPr>
      </p:pic>
      <p:pic>
        <p:nvPicPr>
          <p:cNvPr id="5" name="Picture 2" descr="C:\Users\Probook\Desktop\ნათია და გოჩა.jpg"/>
          <p:cNvPicPr>
            <a:picLocks noChangeAspect="1" noChangeArrowheads="1"/>
          </p:cNvPicPr>
          <p:nvPr/>
        </p:nvPicPr>
        <p:blipFill>
          <a:blip r:embed="rId3" cstate="print"/>
          <a:srcRect/>
          <a:stretch>
            <a:fillRect/>
          </a:stretch>
        </p:blipFill>
        <p:spPr bwMode="auto">
          <a:xfrm>
            <a:off x="-1" y="1676400"/>
            <a:ext cx="4547809" cy="3581399"/>
          </a:xfrm>
          <a:prstGeom prst="rect">
            <a:avLst/>
          </a:prstGeom>
          <a:noFill/>
        </p:spPr>
      </p:pic>
      <p:pic>
        <p:nvPicPr>
          <p:cNvPr id="3074" name="Picture 2" descr="C:\Users\Probook\Desktop\ბრიტანეთი\გოჩა ნათია ბავშვები.jpg"/>
          <p:cNvPicPr>
            <a:picLocks noGrp="1" noChangeAspect="1" noChangeArrowheads="1"/>
          </p:cNvPicPr>
          <p:nvPr>
            <p:ph sz="quarter" idx="1"/>
          </p:nvPr>
        </p:nvPicPr>
        <p:blipFill>
          <a:blip r:embed="rId4" cstate="print"/>
          <a:srcRect/>
          <a:stretch>
            <a:fillRect/>
          </a:stretch>
        </p:blipFill>
        <p:spPr bwMode="auto">
          <a:xfrm>
            <a:off x="4495800" y="3581400"/>
            <a:ext cx="4454362" cy="2971800"/>
          </a:xfrm>
          <a:prstGeom prst="rect">
            <a:avLst/>
          </a:prstGeom>
          <a:noFill/>
        </p:spPr>
      </p:pic>
    </p:spTree>
    <p:extLst>
      <p:ext uri="{BB962C8B-B14F-4D97-AF65-F5344CB8AC3E}">
        <p14:creationId xmlns:p14="http://schemas.microsoft.com/office/powerpoint/2010/main" val="76955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8582"/>
            <a:ext cx="8229600" cy="1143000"/>
          </a:xfrm>
        </p:spPr>
        <p:txBody>
          <a:bodyPr>
            <a:normAutofit/>
          </a:bodyPr>
          <a:lstStyle/>
          <a:p>
            <a:r>
              <a:rPr lang="en-US" sz="3200" dirty="0"/>
              <a:t>Enjoy life and socialize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805192" cy="1981200"/>
          </a:xfrm>
          <a:prstGeom prst="rect">
            <a:avLst/>
          </a:prstGeom>
        </p:spPr>
      </p:pic>
      <p:pic>
        <p:nvPicPr>
          <p:cNvPr id="8194" name="Picture 2" descr="C:\Users\Probook\Desktop\ზღვა.jpg"/>
          <p:cNvPicPr>
            <a:picLocks noGrp="1" noChangeAspect="1" noChangeArrowheads="1"/>
          </p:cNvPicPr>
          <p:nvPr>
            <p:ph sz="quarter" idx="1"/>
          </p:nvPr>
        </p:nvPicPr>
        <p:blipFill>
          <a:blip r:embed="rId3" cstate="print"/>
          <a:srcRect/>
          <a:stretch>
            <a:fillRect/>
          </a:stretch>
        </p:blipFill>
        <p:spPr bwMode="auto">
          <a:xfrm>
            <a:off x="5791200" y="1981200"/>
            <a:ext cx="2819400" cy="4525963"/>
          </a:xfrm>
          <a:prstGeom prst="rect">
            <a:avLst/>
          </a:prstGeom>
          <a:noFill/>
        </p:spPr>
      </p:pic>
      <p:pic>
        <p:nvPicPr>
          <p:cNvPr id="8195" name="Picture 3" descr="C:\Users\Probook\Desktop\თეატრი.jpg"/>
          <p:cNvPicPr>
            <a:picLocks noChangeAspect="1" noChangeArrowheads="1"/>
          </p:cNvPicPr>
          <p:nvPr/>
        </p:nvPicPr>
        <p:blipFill>
          <a:blip r:embed="rId4" cstate="print"/>
          <a:srcRect/>
          <a:stretch>
            <a:fillRect/>
          </a:stretch>
        </p:blipFill>
        <p:spPr bwMode="auto">
          <a:xfrm>
            <a:off x="304800" y="2438400"/>
            <a:ext cx="5105400" cy="3829050"/>
          </a:xfrm>
          <a:prstGeom prst="rect">
            <a:avLst/>
          </a:prstGeom>
          <a:noFill/>
        </p:spPr>
      </p:pic>
    </p:spTree>
    <p:extLst>
      <p:ext uri="{BB962C8B-B14F-4D97-AF65-F5344CB8AC3E}">
        <p14:creationId xmlns:p14="http://schemas.microsoft.com/office/powerpoint/2010/main" val="76955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8582"/>
            <a:ext cx="8229600" cy="1143000"/>
          </a:xfrm>
        </p:spPr>
        <p:txBody>
          <a:bodyPr>
            <a:normAutofit/>
          </a:bodyPr>
          <a:lstStyle/>
          <a:p>
            <a:r>
              <a:rPr lang="en-US" sz="3200" dirty="0"/>
              <a:t>Freedom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805192" cy="1981200"/>
          </a:xfrm>
          <a:prstGeom prst="rect">
            <a:avLst/>
          </a:prstGeom>
        </p:spPr>
      </p:pic>
      <p:pic>
        <p:nvPicPr>
          <p:cNvPr id="1027" name="Picture 3" descr="C:\Users\Probook\Desktop\ბრიტანეთი\თავისუფლება დიდი.JPG"/>
          <p:cNvPicPr>
            <a:picLocks noGrp="1" noChangeAspect="1" noChangeArrowheads="1"/>
          </p:cNvPicPr>
          <p:nvPr>
            <p:ph sz="quarter" idx="1"/>
          </p:nvPr>
        </p:nvPicPr>
        <p:blipFill>
          <a:blip r:embed="rId3" cstate="print"/>
          <a:srcRect/>
          <a:stretch>
            <a:fillRect/>
          </a:stretch>
        </p:blipFill>
        <p:spPr bwMode="auto">
          <a:xfrm>
            <a:off x="1219200" y="1905000"/>
            <a:ext cx="6858000" cy="4572000"/>
          </a:xfrm>
          <a:prstGeom prst="rect">
            <a:avLst/>
          </a:prstGeom>
          <a:noFill/>
        </p:spPr>
      </p:pic>
    </p:spTree>
    <p:extLst>
      <p:ext uri="{BB962C8B-B14F-4D97-AF65-F5344CB8AC3E}">
        <p14:creationId xmlns:p14="http://schemas.microsoft.com/office/powerpoint/2010/main" val="76955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en-US" sz="3200" dirty="0"/>
              <a:t>Challenge and achievements</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28599"/>
            <a:ext cx="1828800" cy="2007109"/>
          </a:xfrm>
          <a:prstGeom prst="rect">
            <a:avLst/>
          </a:prstGeom>
        </p:spPr>
      </p:pic>
      <p:sp>
        <p:nvSpPr>
          <p:cNvPr id="5" name="Content Placeholder 4"/>
          <p:cNvSpPr>
            <a:spLocks noGrp="1"/>
          </p:cNvSpPr>
          <p:nvPr>
            <p:ph sz="quarter" idx="1"/>
          </p:nvPr>
        </p:nvSpPr>
        <p:spPr>
          <a:xfrm>
            <a:off x="914400" y="1981200"/>
            <a:ext cx="7772400" cy="4038600"/>
          </a:xfrm>
        </p:spPr>
        <p:txBody>
          <a:bodyPr>
            <a:normAutofit fontScale="85000" lnSpcReduction="20000"/>
          </a:bodyPr>
          <a:lstStyle/>
          <a:p>
            <a:r>
              <a:rPr lang="en-US" sz="2800" dirty="0"/>
              <a:t>Social Innovation</a:t>
            </a:r>
            <a:endParaRPr lang="ka-GE" sz="2800" dirty="0"/>
          </a:p>
          <a:p>
            <a:r>
              <a:rPr lang="en-US" sz="2800" dirty="0"/>
              <a:t>Effective service</a:t>
            </a:r>
            <a:endParaRPr lang="ka-GE" sz="2800" dirty="0"/>
          </a:p>
          <a:p>
            <a:r>
              <a:rPr lang="en-US" sz="2800" dirty="0"/>
              <a:t>Bringing people back to community</a:t>
            </a:r>
            <a:endParaRPr lang="ka-GE" sz="2800" dirty="0"/>
          </a:p>
          <a:p>
            <a:r>
              <a:rPr lang="en-US" sz="2800" dirty="0"/>
              <a:t>Acknowledged – 2017 funded through state </a:t>
            </a:r>
            <a:r>
              <a:rPr lang="en-US" sz="2800" dirty="0" err="1"/>
              <a:t>programme</a:t>
            </a:r>
            <a:endParaRPr lang="en-US" sz="2800" dirty="0"/>
          </a:p>
          <a:p>
            <a:r>
              <a:rPr lang="en-US" sz="2800" dirty="0"/>
              <a:t>Funding increased since 2019</a:t>
            </a:r>
            <a:endParaRPr lang="ka-GE" sz="2800" dirty="0"/>
          </a:p>
          <a:p>
            <a:endParaRPr lang="en-US" dirty="0"/>
          </a:p>
          <a:p>
            <a:r>
              <a:rPr lang="en-US" sz="3500" b="1" dirty="0"/>
              <a:t>Challenges </a:t>
            </a:r>
          </a:p>
          <a:p>
            <a:pPr lvl="1"/>
            <a:r>
              <a:rPr lang="en-US" dirty="0"/>
              <a:t>Stigma</a:t>
            </a:r>
          </a:p>
          <a:p>
            <a:pPr lvl="1"/>
            <a:r>
              <a:rPr lang="en-US" dirty="0"/>
              <a:t>Service is only 2 cities</a:t>
            </a:r>
          </a:p>
          <a:p>
            <a:pPr lvl="1"/>
            <a:r>
              <a:rPr lang="en-US" dirty="0"/>
              <a:t>Only one service provider</a:t>
            </a:r>
          </a:p>
        </p:txBody>
      </p:sp>
    </p:spTree>
    <p:extLst>
      <p:ext uri="{BB962C8B-B14F-4D97-AF65-F5344CB8AC3E}">
        <p14:creationId xmlns:p14="http://schemas.microsoft.com/office/powerpoint/2010/main" val="321486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assistance </a:t>
            </a:r>
          </a:p>
        </p:txBody>
      </p:sp>
      <p:sp>
        <p:nvSpPr>
          <p:cNvPr id="3" name="Content Placeholder 2"/>
          <p:cNvSpPr>
            <a:spLocks noGrp="1"/>
          </p:cNvSpPr>
          <p:nvPr>
            <p:ph sz="quarter" idx="1"/>
          </p:nvPr>
        </p:nvSpPr>
        <p:spPr/>
        <p:txBody>
          <a:bodyPr/>
          <a:lstStyle/>
          <a:p>
            <a:r>
              <a:rPr lang="en-US" dirty="0"/>
              <a:t>Established 3 years ago</a:t>
            </a:r>
          </a:p>
          <a:p>
            <a:r>
              <a:rPr lang="en-US" dirty="0"/>
              <a:t>For children and adults</a:t>
            </a:r>
          </a:p>
          <a:p>
            <a:r>
              <a:rPr lang="en-US" dirty="0"/>
              <a:t>Beneficiaries – 15</a:t>
            </a:r>
          </a:p>
          <a:p>
            <a:r>
              <a:rPr lang="en-US" dirty="0"/>
              <a:t>Extremely demanded</a:t>
            </a:r>
          </a:p>
          <a:p>
            <a:endParaRPr lang="en-US" dirty="0"/>
          </a:p>
          <a:p>
            <a:r>
              <a:rPr lang="en-US" dirty="0"/>
              <a:t>Quality of life of family life is increased</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28599"/>
            <a:ext cx="1828800" cy="2007109"/>
          </a:xfrm>
          <a:prstGeom prst="rect">
            <a:avLst/>
          </a:prstGeom>
        </p:spPr>
      </p:pic>
    </p:spTree>
    <p:extLst>
      <p:ext uri="{BB962C8B-B14F-4D97-AF65-F5344CB8AC3E}">
        <p14:creationId xmlns:p14="http://schemas.microsoft.com/office/powerpoint/2010/main" val="190411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2057400"/>
          </a:xfrm>
        </p:spPr>
        <p:txBody>
          <a:bodyPr>
            <a:noAutofit/>
          </a:bodyPr>
          <a:lstStyle/>
          <a:p>
            <a:r>
              <a:rPr lang="en-US" sz="3200" dirty="0"/>
              <a:t>Thank you! </a:t>
            </a:r>
            <a:br>
              <a:rPr lang="en-US" sz="3200" dirty="0"/>
            </a:br>
            <a:r>
              <a:rPr lang="en-US" sz="2800" dirty="0">
                <a:hlinkClick r:id="rId2"/>
              </a:rPr>
              <a:t>maia.shishnia@</a:t>
            </a:r>
            <a:r>
              <a:rPr lang="en-US" sz="2800" dirty="0"/>
              <a:t>gmail.com</a:t>
            </a:r>
            <a:br>
              <a:rPr lang="en-US" sz="2800" dirty="0"/>
            </a:br>
            <a:r>
              <a:rPr lang="en-US" sz="2800" dirty="0">
                <a:hlinkClick r:id="rId3"/>
              </a:rPr>
              <a:t>Facebook/</a:t>
            </a:r>
            <a:r>
              <a:rPr lang="en-US" sz="2800" u="sng" dirty="0" err="1">
                <a:hlinkClick r:id="rId3"/>
              </a:rPr>
              <a:t>handinhandg</a:t>
            </a:r>
            <a:br>
              <a:rPr lang="en-US" sz="2800" dirty="0"/>
            </a:br>
            <a:r>
              <a:rPr lang="en-US" sz="2800" u="sng" dirty="0">
                <a:hlinkClick r:id="rId4"/>
              </a:rPr>
              <a:t>www.handinhand.ge</a:t>
            </a:r>
            <a:endParaRPr lang="en-US" sz="2800" dirty="0"/>
          </a:p>
        </p:txBody>
      </p:sp>
      <p:pic>
        <p:nvPicPr>
          <p:cNvPr id="7" name="Content Placeholder 6" descr="16508076_1398913836795582_5991512501382558580_n.jpg"/>
          <p:cNvPicPr>
            <a:picLocks noGrp="1" noChangeAspect="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1524000" y="2667000"/>
            <a:ext cx="6172200" cy="4039898"/>
          </a:xfrm>
        </p:spPr>
      </p:pic>
      <p:pic>
        <p:nvPicPr>
          <p:cNvPr id="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7930" y="228600"/>
            <a:ext cx="1527470" cy="1676400"/>
          </a:xfrm>
          <a:prstGeom prst="rect">
            <a:avLst/>
          </a:prstGeom>
        </p:spPr>
      </p:pic>
    </p:spTree>
    <p:extLst>
      <p:ext uri="{BB962C8B-B14F-4D97-AF65-F5344CB8AC3E}">
        <p14:creationId xmlns:p14="http://schemas.microsoft.com/office/powerpoint/2010/main" val="321486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Country specifics</a:t>
            </a:r>
          </a:p>
        </p:txBody>
      </p:sp>
      <p:sp>
        <p:nvSpPr>
          <p:cNvPr id="3" name="Content Placeholder 2"/>
          <p:cNvSpPr>
            <a:spLocks noGrp="1"/>
          </p:cNvSpPr>
          <p:nvPr>
            <p:ph sz="quarter" idx="1"/>
          </p:nvPr>
        </p:nvSpPr>
        <p:spPr>
          <a:xfrm>
            <a:off x="914400" y="2286000"/>
            <a:ext cx="7772400" cy="3733800"/>
          </a:xfrm>
        </p:spPr>
        <p:txBody>
          <a:bodyPr>
            <a:normAutofit/>
          </a:bodyPr>
          <a:lstStyle/>
          <a:p>
            <a:r>
              <a:rPr lang="en-US" dirty="0"/>
              <a:t>Population of the country – around 4 000 000</a:t>
            </a:r>
          </a:p>
          <a:p>
            <a:r>
              <a:rPr lang="en-US" dirty="0"/>
              <a:t>Large Residential facilities</a:t>
            </a:r>
            <a:endParaRPr lang="ka-GE" dirty="0"/>
          </a:p>
          <a:p>
            <a:pPr lvl="1"/>
            <a:r>
              <a:rPr lang="ka-GE" dirty="0"/>
              <a:t>187 </a:t>
            </a:r>
            <a:r>
              <a:rPr lang="en-US" dirty="0"/>
              <a:t>people with disabilities</a:t>
            </a:r>
            <a:endParaRPr lang="ka-GE" dirty="0"/>
          </a:p>
          <a:p>
            <a:r>
              <a:rPr lang="en-US" dirty="0"/>
              <a:t>Psychiatric Clinics</a:t>
            </a:r>
            <a:r>
              <a:rPr lang="ka-GE" dirty="0"/>
              <a:t> </a:t>
            </a:r>
          </a:p>
          <a:p>
            <a:pPr lvl="1"/>
            <a:r>
              <a:rPr lang="ka-GE" dirty="0"/>
              <a:t>448 </a:t>
            </a:r>
            <a:r>
              <a:rPr lang="en-US" dirty="0"/>
              <a:t>people with mental health problems </a:t>
            </a:r>
            <a:endParaRPr lang="ka-GE" dirty="0"/>
          </a:p>
          <a:p>
            <a:r>
              <a:rPr lang="en-US" dirty="0"/>
              <a:t>“Community based housing” (mini-institutions)</a:t>
            </a:r>
            <a:endParaRPr lang="ka-GE" dirty="0"/>
          </a:p>
          <a:p>
            <a:pPr lvl="1">
              <a:buFontTx/>
              <a:buChar char="-"/>
            </a:pPr>
            <a:r>
              <a:rPr lang="ka-GE" dirty="0"/>
              <a:t>100</a:t>
            </a:r>
            <a:r>
              <a:rPr lang="en-US" dirty="0"/>
              <a:t> people </a:t>
            </a:r>
            <a:endParaRPr lang="ka-GE" dirty="0"/>
          </a:p>
          <a:p>
            <a:pPr>
              <a:buFontTx/>
              <a:buChar char="-"/>
            </a:pPr>
            <a:r>
              <a:rPr lang="en-US" dirty="0"/>
              <a:t>Families </a:t>
            </a:r>
          </a:p>
          <a:p>
            <a:pPr lvl="1"/>
            <a:endParaRPr lang="en-US" dirty="0"/>
          </a:p>
          <a:p>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0208" y="228600"/>
            <a:ext cx="1805192" cy="1981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Reason</a:t>
            </a:r>
          </a:p>
        </p:txBody>
      </p:sp>
      <p:pic>
        <p:nvPicPr>
          <p:cNvPr id="1026" name="Picture 2" descr="C:\Users\Probook\Desktop\ჩემი ბიჭო.jpg"/>
          <p:cNvPicPr>
            <a:picLocks noGrp="1" noChangeAspect="1" noChangeArrowheads="1"/>
          </p:cNvPicPr>
          <p:nvPr>
            <p:ph sz="quarter" idx="1"/>
          </p:nvPr>
        </p:nvPicPr>
        <p:blipFill>
          <a:blip r:embed="rId2" cstate="print"/>
          <a:srcRect/>
          <a:stretch>
            <a:fillRect/>
          </a:stretch>
        </p:blipFill>
        <p:spPr bwMode="auto">
          <a:xfrm>
            <a:off x="1371600" y="1447800"/>
            <a:ext cx="6400800" cy="4267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the supporting living</a:t>
            </a:r>
          </a:p>
        </p:txBody>
      </p:sp>
      <p:sp>
        <p:nvSpPr>
          <p:cNvPr id="3" name="Content Placeholder 2"/>
          <p:cNvSpPr>
            <a:spLocks noGrp="1"/>
          </p:cNvSpPr>
          <p:nvPr>
            <p:ph sz="quarter" idx="1"/>
          </p:nvPr>
        </p:nvSpPr>
        <p:spPr>
          <a:xfrm>
            <a:off x="914400" y="2286000"/>
            <a:ext cx="7772400" cy="3733800"/>
          </a:xfrm>
        </p:spPr>
        <p:txBody>
          <a:bodyPr>
            <a:normAutofit fontScale="92500"/>
          </a:bodyPr>
          <a:lstStyle/>
          <a:p>
            <a:r>
              <a:rPr lang="en-US" sz="2800" b="1" dirty="0"/>
              <a:t>People with disabilities to have dignified life in the community</a:t>
            </a:r>
            <a:endParaRPr lang="ka-GE" sz="2800" b="1" dirty="0"/>
          </a:p>
          <a:p>
            <a:endParaRPr lang="ka-GE" dirty="0"/>
          </a:p>
          <a:p>
            <a:r>
              <a:rPr lang="en-US" dirty="0"/>
              <a:t>objectives</a:t>
            </a:r>
            <a:r>
              <a:rPr lang="ka-GE" dirty="0"/>
              <a:t>: </a:t>
            </a:r>
          </a:p>
          <a:p>
            <a:pPr lvl="1"/>
            <a:r>
              <a:rPr lang="en-US" dirty="0"/>
              <a:t>Family like environment – respected, beloved, heard. </a:t>
            </a:r>
            <a:endParaRPr lang="ka-GE" dirty="0"/>
          </a:p>
          <a:p>
            <a:pPr lvl="1"/>
            <a:r>
              <a:rPr lang="en-US" dirty="0"/>
              <a:t>Increase independency of clients – able to control their own lives</a:t>
            </a:r>
            <a:endParaRPr lang="ka-GE" dirty="0"/>
          </a:p>
          <a:p>
            <a:pPr lvl="1"/>
            <a:r>
              <a:rPr lang="en-US" dirty="0"/>
              <a:t>Promoting social inclusion – member of the community</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0208" y="228600"/>
            <a:ext cx="1805192" cy="1981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8582"/>
            <a:ext cx="8229600" cy="1143000"/>
          </a:xfrm>
        </p:spPr>
        <p:txBody>
          <a:bodyPr>
            <a:normAutofit/>
          </a:bodyPr>
          <a:lstStyle/>
          <a:p>
            <a:r>
              <a:rPr lang="en-US" sz="3200" dirty="0"/>
              <a:t>Community based housing – </a:t>
            </a:r>
            <a:br>
              <a:rPr lang="en-US" sz="3200" dirty="0"/>
            </a:br>
            <a:r>
              <a:rPr lang="en-US" sz="3200" dirty="0"/>
              <a:t>supporting living</a:t>
            </a:r>
          </a:p>
        </p:txBody>
      </p:sp>
      <p:sp>
        <p:nvSpPr>
          <p:cNvPr id="3" name="Content Placeholder 2"/>
          <p:cNvSpPr>
            <a:spLocks noGrp="1"/>
          </p:cNvSpPr>
          <p:nvPr>
            <p:ph sz="quarter" idx="1"/>
          </p:nvPr>
        </p:nvSpPr>
        <p:spPr>
          <a:xfrm>
            <a:off x="457200" y="1905000"/>
            <a:ext cx="8229600" cy="4525963"/>
          </a:xfrm>
        </p:spPr>
        <p:txBody>
          <a:bodyPr>
            <a:normAutofit/>
          </a:bodyPr>
          <a:lstStyle/>
          <a:p>
            <a:r>
              <a:rPr lang="ka-GE" sz="2800" dirty="0"/>
              <a:t>2011</a:t>
            </a:r>
            <a:r>
              <a:rPr lang="en-US" sz="2800" dirty="0"/>
              <a:t> -</a:t>
            </a:r>
            <a:r>
              <a:rPr lang="ka-GE" sz="2800" dirty="0"/>
              <a:t> </a:t>
            </a:r>
            <a:r>
              <a:rPr lang="en-US" sz="2800" dirty="0"/>
              <a:t>in </a:t>
            </a:r>
            <a:r>
              <a:rPr lang="en-US" sz="2800" dirty="0" err="1"/>
              <a:t>Gurjaani</a:t>
            </a:r>
            <a:r>
              <a:rPr lang="en-US" sz="2800" dirty="0"/>
              <a:t>, </a:t>
            </a:r>
            <a:endParaRPr lang="ka-GE" sz="2800" dirty="0"/>
          </a:p>
          <a:p>
            <a:pPr lvl="1"/>
            <a:r>
              <a:rPr lang="en-US" dirty="0"/>
              <a:t>People with intellectual disabilities</a:t>
            </a:r>
            <a:endParaRPr lang="ka-GE" dirty="0"/>
          </a:p>
          <a:p>
            <a:r>
              <a:rPr lang="ka-GE" sz="2800" dirty="0"/>
              <a:t>2015 </a:t>
            </a:r>
            <a:r>
              <a:rPr lang="en-US" sz="2800" dirty="0"/>
              <a:t> - in Tbilisi</a:t>
            </a:r>
            <a:endParaRPr lang="ka-GE" sz="2800" dirty="0"/>
          </a:p>
          <a:p>
            <a:pPr lvl="1"/>
            <a:r>
              <a:rPr lang="en-US" dirty="0"/>
              <a:t>People with intellectual and psychiatric disorders </a:t>
            </a:r>
            <a:r>
              <a:rPr lang="en-US" sz="2200" dirty="0"/>
              <a:t> </a:t>
            </a:r>
            <a:endParaRPr lang="ka-GE" sz="2200" dirty="0"/>
          </a:p>
          <a:p>
            <a:pPr lvl="1">
              <a:buNone/>
            </a:pPr>
            <a:endParaRPr lang="ka-GE" sz="2200" dirty="0"/>
          </a:p>
          <a:p>
            <a:pPr lvl="1">
              <a:buNone/>
            </a:pPr>
            <a:endParaRPr lang="ka-GE" sz="2200" dirty="0"/>
          </a:p>
          <a:p>
            <a:pPr lvl="1">
              <a:buNone/>
            </a:pPr>
            <a:r>
              <a:rPr lang="ka-GE" sz="2800" b="1" dirty="0">
                <a:solidFill>
                  <a:srgbClr val="CC6600"/>
                </a:solidFill>
              </a:rPr>
              <a:t>6 </a:t>
            </a:r>
            <a:r>
              <a:rPr lang="en-US" sz="2800" b="1" dirty="0">
                <a:solidFill>
                  <a:srgbClr val="CC6600"/>
                </a:solidFill>
              </a:rPr>
              <a:t>houses</a:t>
            </a:r>
            <a:r>
              <a:rPr lang="ka-GE" sz="2800" b="1" dirty="0">
                <a:solidFill>
                  <a:srgbClr val="CC6600"/>
                </a:solidFill>
              </a:rPr>
              <a:t>- 27 </a:t>
            </a:r>
            <a:r>
              <a:rPr lang="en-US" sz="2800" b="1" dirty="0">
                <a:solidFill>
                  <a:srgbClr val="CC6600"/>
                </a:solidFill>
              </a:rPr>
              <a:t>clients</a:t>
            </a:r>
          </a:p>
          <a:p>
            <a:pPr lvl="1">
              <a:buNone/>
            </a:pPr>
            <a:r>
              <a:rPr lang="en-US" sz="2800" b="1" dirty="0">
                <a:solidFill>
                  <a:srgbClr val="CC6600"/>
                </a:solidFill>
              </a:rPr>
              <a:t>Max. 5 persons in one house</a:t>
            </a:r>
            <a:endParaRPr lang="ka-GE" sz="2800" b="1" dirty="0">
              <a:solidFill>
                <a:srgbClr val="CC6600"/>
              </a:solidFill>
            </a:endParaRPr>
          </a:p>
          <a:p>
            <a:endParaRPr lang="en-US" sz="24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28600"/>
            <a:ext cx="1066800" cy="1170814"/>
          </a:xfrm>
          <a:prstGeom prst="rect">
            <a:avLst/>
          </a:prstGeom>
        </p:spPr>
      </p:pic>
    </p:spTree>
    <p:extLst>
      <p:ext uri="{BB962C8B-B14F-4D97-AF65-F5344CB8AC3E}">
        <p14:creationId xmlns:p14="http://schemas.microsoft.com/office/powerpoint/2010/main" val="76955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en-US" sz="3200" dirty="0"/>
              <a:t>Distinguished housing</a:t>
            </a:r>
            <a:br>
              <a:rPr lang="ka-GE" sz="3200" dirty="0"/>
            </a:br>
            <a:endParaRPr lang="en-US" sz="3200" dirty="0"/>
          </a:p>
        </p:txBody>
      </p:sp>
      <p:sp>
        <p:nvSpPr>
          <p:cNvPr id="3" name="Content Placeholder 2"/>
          <p:cNvSpPr>
            <a:spLocks noGrp="1"/>
          </p:cNvSpPr>
          <p:nvPr>
            <p:ph sz="quarter" idx="1"/>
          </p:nvPr>
        </p:nvSpPr>
        <p:spPr>
          <a:xfrm>
            <a:off x="457200" y="4953000"/>
            <a:ext cx="7772400" cy="1524000"/>
          </a:xfrm>
        </p:spPr>
        <p:txBody>
          <a:bodyPr>
            <a:normAutofit fontScale="92500" lnSpcReduction="20000"/>
          </a:bodyPr>
          <a:lstStyle/>
          <a:p>
            <a:r>
              <a:rPr lang="en-US" sz="2800" dirty="0"/>
              <a:t>Ordinary house in ordinary neighborhood</a:t>
            </a:r>
            <a:endParaRPr lang="ka-GE" sz="2800" dirty="0"/>
          </a:p>
          <a:p>
            <a:r>
              <a:rPr lang="en-US" sz="2800" dirty="0"/>
              <a:t>3-5 person in One house – like typical household</a:t>
            </a:r>
            <a:endParaRPr lang="ka-GE" sz="2800" dirty="0"/>
          </a:p>
          <a:p>
            <a:r>
              <a:rPr lang="en-US" sz="2800" dirty="0"/>
              <a:t>Gives us possibility to see and follow individual needs</a:t>
            </a:r>
            <a:endParaRPr lang="ka-GE" sz="2800" dirty="0"/>
          </a:p>
          <a:p>
            <a:endParaRPr lang="en-US"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499" y="228600"/>
            <a:ext cx="1596901" cy="1752600"/>
          </a:xfrm>
          <a:prstGeom prst="rect">
            <a:avLst/>
          </a:prstGeom>
        </p:spPr>
      </p:pic>
      <p:pic>
        <p:nvPicPr>
          <p:cNvPr id="2050" name="Picture 2" descr="C:\Users\Probook\Desktop\ბრიტანეთი\ოჯახი.JPG"/>
          <p:cNvPicPr>
            <a:picLocks noChangeAspect="1" noChangeArrowheads="1"/>
          </p:cNvPicPr>
          <p:nvPr/>
        </p:nvPicPr>
        <p:blipFill>
          <a:blip r:embed="rId3" cstate="print"/>
          <a:srcRect/>
          <a:stretch>
            <a:fillRect/>
          </a:stretch>
        </p:blipFill>
        <p:spPr bwMode="auto">
          <a:xfrm>
            <a:off x="914400" y="990600"/>
            <a:ext cx="5715000" cy="3810000"/>
          </a:xfrm>
          <a:prstGeom prst="rect">
            <a:avLst/>
          </a:prstGeom>
          <a:noFill/>
        </p:spPr>
      </p:pic>
    </p:spTree>
    <p:extLst>
      <p:ext uri="{BB962C8B-B14F-4D97-AF65-F5344CB8AC3E}">
        <p14:creationId xmlns:p14="http://schemas.microsoft.com/office/powerpoint/2010/main" val="264812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81800" cy="1219200"/>
          </a:xfrm>
        </p:spPr>
        <p:txBody>
          <a:bodyPr>
            <a:normAutofit/>
          </a:bodyPr>
          <a:lstStyle/>
          <a:p>
            <a:r>
              <a:rPr lang="en-US" dirty="0"/>
              <a:t>Support </a:t>
            </a:r>
            <a:endParaRPr lang="en-US" b="1" u="sng" dirty="0"/>
          </a:p>
        </p:txBody>
      </p:sp>
      <p:sp>
        <p:nvSpPr>
          <p:cNvPr id="3" name="Content Placeholder 2"/>
          <p:cNvSpPr>
            <a:spLocks noGrp="1"/>
          </p:cNvSpPr>
          <p:nvPr>
            <p:ph sz="quarter" idx="1"/>
          </p:nvPr>
        </p:nvSpPr>
        <p:spPr>
          <a:xfrm>
            <a:off x="914400" y="2057400"/>
            <a:ext cx="3657600" cy="4038600"/>
          </a:xfrm>
        </p:spPr>
        <p:txBody>
          <a:bodyPr>
            <a:normAutofit/>
          </a:bodyPr>
          <a:lstStyle/>
          <a:p>
            <a:r>
              <a:rPr lang="en-US" sz="3200" dirty="0"/>
              <a:t>Self determination </a:t>
            </a:r>
          </a:p>
          <a:p>
            <a:r>
              <a:rPr lang="en-US" sz="3200" dirty="0"/>
              <a:t>Active support</a:t>
            </a:r>
            <a:endParaRPr lang="ka-GE" sz="3200" dirty="0"/>
          </a:p>
          <a:p>
            <a:r>
              <a:rPr lang="en-US" sz="3200" dirty="0"/>
              <a:t>Gentle teaching</a:t>
            </a:r>
          </a:p>
          <a:p>
            <a:r>
              <a:rPr lang="en-US" sz="3200" dirty="0"/>
              <a:t>Management of challenging behavior</a:t>
            </a:r>
            <a:endParaRPr lang="ka-GE" sz="32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499" y="228600"/>
            <a:ext cx="1596901" cy="1752600"/>
          </a:xfrm>
          <a:prstGeom prst="rect">
            <a:avLst/>
          </a:prstGeom>
        </p:spPr>
      </p:pic>
      <p:pic>
        <p:nvPicPr>
          <p:cNvPr id="2051" name="Picture 3" descr="C:\Users\Probook\Desktop\მხარდაჭერა.jpg"/>
          <p:cNvPicPr>
            <a:picLocks noChangeAspect="1" noChangeArrowheads="1"/>
          </p:cNvPicPr>
          <p:nvPr/>
        </p:nvPicPr>
        <p:blipFill>
          <a:blip r:embed="rId3" cstate="print"/>
          <a:srcRect/>
          <a:stretch>
            <a:fillRect/>
          </a:stretch>
        </p:blipFill>
        <p:spPr bwMode="auto">
          <a:xfrm>
            <a:off x="4572000" y="2133600"/>
            <a:ext cx="3785870" cy="46216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81800" cy="1219200"/>
          </a:xfrm>
        </p:spPr>
        <p:txBody>
          <a:bodyPr>
            <a:normAutofit/>
          </a:bodyPr>
          <a:lstStyle/>
          <a:p>
            <a:r>
              <a:rPr lang="en-US" dirty="0"/>
              <a:t>Teaching and assisting </a:t>
            </a:r>
            <a:endParaRPr lang="en-US" b="1" u="sng" dirty="0"/>
          </a:p>
        </p:txBody>
      </p:sp>
      <p:sp>
        <p:nvSpPr>
          <p:cNvPr id="3" name="Content Placeholder 2"/>
          <p:cNvSpPr>
            <a:spLocks noGrp="1"/>
          </p:cNvSpPr>
          <p:nvPr>
            <p:ph sz="quarter" idx="1"/>
          </p:nvPr>
        </p:nvSpPr>
        <p:spPr>
          <a:xfrm>
            <a:off x="914400" y="2057400"/>
            <a:ext cx="7772400" cy="3962400"/>
          </a:xfrm>
        </p:spPr>
        <p:txBody>
          <a:bodyPr>
            <a:normAutofit/>
          </a:bodyPr>
          <a:lstStyle/>
          <a:p>
            <a:r>
              <a:rPr lang="en-US" sz="2800" dirty="0"/>
              <a:t>Self-care </a:t>
            </a:r>
            <a:endParaRPr lang="ka-GE" sz="2800" dirty="0"/>
          </a:p>
          <a:p>
            <a:r>
              <a:rPr lang="en-US" sz="2800" dirty="0"/>
              <a:t>Communication and relation </a:t>
            </a:r>
            <a:endParaRPr lang="ka-GE" sz="2800" dirty="0"/>
          </a:p>
          <a:p>
            <a:r>
              <a:rPr lang="en-US" sz="2800" dirty="0"/>
              <a:t>Participation in house and</a:t>
            </a:r>
          </a:p>
          <a:p>
            <a:pPr>
              <a:buNone/>
            </a:pPr>
            <a:r>
              <a:rPr lang="en-US" sz="2800" dirty="0"/>
              <a:t> community activities</a:t>
            </a:r>
            <a:endParaRPr lang="ka-GE" sz="2800" dirty="0"/>
          </a:p>
          <a:p>
            <a:r>
              <a:rPr lang="en-US" sz="2800" dirty="0"/>
              <a:t>Helping them acquire</a:t>
            </a:r>
          </a:p>
          <a:p>
            <a:pPr>
              <a:buNone/>
            </a:pPr>
            <a:r>
              <a:rPr lang="en-US" sz="2800" dirty="0"/>
              <a:t> professions </a:t>
            </a:r>
            <a:endParaRPr lang="ka-GE" sz="2800" dirty="0"/>
          </a:p>
          <a:p>
            <a:r>
              <a:rPr lang="en-US" sz="2800" dirty="0"/>
              <a:t>Assisting in getting jobs</a:t>
            </a:r>
            <a:endParaRPr lang="ka-GE" sz="2800" dirty="0"/>
          </a:p>
          <a:p>
            <a:pPr>
              <a:buNone/>
            </a:pP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499" y="228600"/>
            <a:ext cx="1596901" cy="1752600"/>
          </a:xfrm>
          <a:prstGeom prst="rect">
            <a:avLst/>
          </a:prstGeom>
        </p:spPr>
      </p:pic>
      <p:pic>
        <p:nvPicPr>
          <p:cNvPr id="7" name="Picture 2" descr="C:\Users\Probook\Desktop\ნათია.jpg"/>
          <p:cNvPicPr>
            <a:picLocks noChangeAspect="1" noChangeArrowheads="1"/>
          </p:cNvPicPr>
          <p:nvPr/>
        </p:nvPicPr>
        <p:blipFill>
          <a:blip r:embed="rId3" cstate="print"/>
          <a:srcRect/>
          <a:stretch>
            <a:fillRect/>
          </a:stretch>
        </p:blipFill>
        <p:spPr bwMode="auto">
          <a:xfrm>
            <a:off x="5486400" y="2057400"/>
            <a:ext cx="3372035"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8582"/>
            <a:ext cx="8229600" cy="1143000"/>
          </a:xfrm>
        </p:spPr>
        <p:txBody>
          <a:bodyPr>
            <a:normAutofit/>
          </a:bodyPr>
          <a:lstStyle/>
          <a:p>
            <a:r>
              <a:rPr lang="en-US" sz="3200" dirty="0"/>
              <a:t>Supporting in enterprise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28600"/>
            <a:ext cx="1066800" cy="1170814"/>
          </a:xfrm>
          <a:prstGeom prst="rect">
            <a:avLst/>
          </a:prstGeom>
        </p:spPr>
      </p:pic>
      <p:pic>
        <p:nvPicPr>
          <p:cNvPr id="4098" name="Picture 2" descr="C:\Users\Probook\Desktop\ჩურჩხელა.jpg"/>
          <p:cNvPicPr>
            <a:picLocks noGrp="1" noChangeAspect="1" noChangeArrowheads="1"/>
          </p:cNvPicPr>
          <p:nvPr>
            <p:ph sz="quarter" idx="1"/>
          </p:nvPr>
        </p:nvPicPr>
        <p:blipFill>
          <a:blip r:embed="rId3" cstate="print"/>
          <a:srcRect/>
          <a:stretch>
            <a:fillRect/>
          </a:stretch>
        </p:blipFill>
        <p:spPr bwMode="auto">
          <a:xfrm>
            <a:off x="4227899" y="3581400"/>
            <a:ext cx="4916101" cy="3276600"/>
          </a:xfrm>
          <a:prstGeom prst="rect">
            <a:avLst/>
          </a:prstGeom>
          <a:noFill/>
        </p:spPr>
      </p:pic>
      <p:pic>
        <p:nvPicPr>
          <p:cNvPr id="5" name="Picture 2" descr="C:\Users\Probook\Desktop\ფუტკარი.jpg"/>
          <p:cNvPicPr>
            <a:picLocks noChangeAspect="1" noChangeArrowheads="1"/>
          </p:cNvPicPr>
          <p:nvPr/>
        </p:nvPicPr>
        <p:blipFill>
          <a:blip r:embed="rId4" cstate="print"/>
          <a:srcRect/>
          <a:stretch>
            <a:fillRect/>
          </a:stretch>
        </p:blipFill>
        <p:spPr bwMode="auto">
          <a:xfrm>
            <a:off x="228600" y="1524000"/>
            <a:ext cx="4711485" cy="2895600"/>
          </a:xfrm>
          <a:prstGeom prst="rect">
            <a:avLst/>
          </a:prstGeom>
          <a:noFill/>
        </p:spPr>
      </p:pic>
    </p:spTree>
    <p:extLst>
      <p:ext uri="{BB962C8B-B14F-4D97-AF65-F5344CB8AC3E}">
        <p14:creationId xmlns:p14="http://schemas.microsoft.com/office/powerpoint/2010/main" val="769556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4403</TotalTime>
  <Words>450</Words>
  <Application>Microsoft Office PowerPoint</Application>
  <PresentationFormat>On-screen Show (4:3)</PresentationFormat>
  <Paragraphs>78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Franklin Gothic Book</vt:lpstr>
      <vt:lpstr>Perpetua</vt:lpstr>
      <vt:lpstr>Wingdings 2</vt:lpstr>
      <vt:lpstr>Equity</vt:lpstr>
      <vt:lpstr>Organization Supporting Social Inclusion</vt:lpstr>
      <vt:lpstr>Country specifics</vt:lpstr>
      <vt:lpstr>My Reason</vt:lpstr>
      <vt:lpstr>Goal of the supporting living</vt:lpstr>
      <vt:lpstr>Community based housing –  supporting living</vt:lpstr>
      <vt:lpstr>Distinguished housing </vt:lpstr>
      <vt:lpstr>Support </vt:lpstr>
      <vt:lpstr>Teaching and assisting </vt:lpstr>
      <vt:lpstr>Supporting in enterprise </vt:lpstr>
      <vt:lpstr>Maintain relations and unifies Families</vt:lpstr>
      <vt:lpstr>Enjoy life and socialize </vt:lpstr>
      <vt:lpstr>Freedom </vt:lpstr>
      <vt:lpstr>Challenge and achievements</vt:lpstr>
      <vt:lpstr>Personal assistance </vt:lpstr>
      <vt:lpstr>Thank you!  maia.shishnia@gmail.com Facebook/handinhandg www.handinhand.ge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tevdoree</dc:creator>
  <cp:lastModifiedBy>Eka Chkonia</cp:lastModifiedBy>
  <cp:revision>87</cp:revision>
  <dcterms:created xsi:type="dcterms:W3CDTF">2006-08-16T00:00:00Z</dcterms:created>
  <dcterms:modified xsi:type="dcterms:W3CDTF">2019-05-23T11:07:03Z</dcterms:modified>
</cp:coreProperties>
</file>